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9" r:id="rId4"/>
    <p:sldId id="271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0" r:id="rId14"/>
    <p:sldId id="283" r:id="rId15"/>
    <p:sldId id="284" r:id="rId16"/>
    <p:sldId id="292" r:id="rId17"/>
    <p:sldId id="286" r:id="rId18"/>
    <p:sldId id="290" r:id="rId19"/>
    <p:sldId id="294" r:id="rId20"/>
    <p:sldId id="295" r:id="rId21"/>
    <p:sldId id="298" r:id="rId22"/>
    <p:sldId id="296" r:id="rId23"/>
    <p:sldId id="299" r:id="rId24"/>
    <p:sldId id="300" r:id="rId25"/>
    <p:sldId id="26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4599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06 </a:t>
            </a:r>
            <a:r>
              <a:rPr lang="ko-KR" altLang="en-US" sz="6000" b="1" dirty="0" err="1">
                <a:solidFill>
                  <a:schemeClr val="tx2"/>
                </a:solidFill>
              </a:rPr>
              <a:t>반복문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C59FA-46E9-D413-A065-9C6558F68EDC}"/>
              </a:ext>
            </a:extLst>
          </p:cNvPr>
          <p:cNvSpPr txBox="1"/>
          <p:nvPr/>
        </p:nvSpPr>
        <p:spPr>
          <a:xfrm>
            <a:off x="538752" y="3959385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- </a:t>
            </a:r>
            <a:r>
              <a:rPr lang="ko-KR" altLang="en-US" sz="2000" b="1" dirty="0">
                <a:solidFill>
                  <a:schemeClr val="tx2"/>
                </a:solidFill>
              </a:rPr>
              <a:t>제어문장을 사용하는 경우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dirty="0">
                <a:solidFill>
                  <a:schemeClr val="tx2"/>
                </a:solidFill>
              </a:rPr>
              <a:t>해당 문장 아래를 </a:t>
            </a:r>
            <a:r>
              <a:rPr lang="ko-KR" altLang="en-US" sz="2000" b="1" dirty="0" err="1">
                <a:solidFill>
                  <a:schemeClr val="tx2"/>
                </a:solidFill>
              </a:rPr>
              <a:t>실행하지않고</a:t>
            </a:r>
            <a:r>
              <a:rPr lang="ko-KR" altLang="en-US" sz="2000" b="1" dirty="0">
                <a:solidFill>
                  <a:schemeClr val="tx2"/>
                </a:solidFill>
              </a:rPr>
              <a:t> 다시 루프를 실행할 경우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409091-37AD-655E-B3D8-0E21EDA0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4" y="1113158"/>
            <a:ext cx="11435667" cy="25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0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E54240-D82C-E532-5FDF-628CC83C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8020"/>
            <a:ext cx="9221185" cy="42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예제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4600933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별을 </a:t>
            </a:r>
            <a:r>
              <a:rPr lang="en-US" altLang="ko-KR" sz="2000" b="1" i="1" dirty="0">
                <a:solidFill>
                  <a:schemeClr val="tx2"/>
                </a:solidFill>
              </a:rPr>
              <a:t>30</a:t>
            </a:r>
            <a:r>
              <a:rPr lang="ko-KR" altLang="en-US" sz="2000" b="1" i="1" dirty="0">
                <a:solidFill>
                  <a:schemeClr val="tx2"/>
                </a:solidFill>
              </a:rPr>
              <a:t>씩 찍기</a:t>
            </a:r>
            <a:r>
              <a:rPr lang="en-US" altLang="ko-KR" sz="2000" b="1" i="1" dirty="0">
                <a:solidFill>
                  <a:schemeClr val="tx2"/>
                </a:solidFill>
              </a:rPr>
              <a:t>, 30</a:t>
            </a:r>
            <a:r>
              <a:rPr lang="ko-KR" altLang="en-US" sz="2000" b="1" i="1" dirty="0">
                <a:solidFill>
                  <a:schemeClr val="tx2"/>
                </a:solidFill>
              </a:rPr>
              <a:t>번째에는 줄을 바꿔야 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range(0,120)</a:t>
            </a:r>
            <a:r>
              <a:rPr lang="ko-KR" altLang="en-US" sz="2000" b="1" i="1" dirty="0">
                <a:solidFill>
                  <a:schemeClr val="tx2"/>
                </a:solidFill>
              </a:rPr>
              <a:t>이 아니고 </a:t>
            </a:r>
            <a:r>
              <a:rPr lang="en-US" altLang="ko-KR" sz="2000" b="1" i="1" dirty="0">
                <a:solidFill>
                  <a:schemeClr val="tx2"/>
                </a:solidFill>
              </a:rPr>
              <a:t>range(1,121)</a:t>
            </a:r>
            <a:r>
              <a:rPr lang="ko-KR" altLang="en-US" sz="2000" b="1" i="1" dirty="0">
                <a:solidFill>
                  <a:schemeClr val="tx2"/>
                </a:solidFill>
              </a:rPr>
              <a:t>을 한 이유는 </a:t>
            </a:r>
            <a:r>
              <a:rPr lang="en-US" altLang="ko-KR" sz="2000" b="1" i="1" dirty="0">
                <a:solidFill>
                  <a:schemeClr val="tx2"/>
                </a:solidFill>
              </a:rPr>
              <a:t>i%30</a:t>
            </a:r>
            <a:r>
              <a:rPr lang="ko-KR" altLang="en-US" sz="2000" b="1" i="1" dirty="0">
                <a:solidFill>
                  <a:schemeClr val="tx2"/>
                </a:solidFill>
              </a:rPr>
              <a:t>과 연관이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8A387E-AECD-8851-09F6-079FBB1C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144411"/>
            <a:ext cx="11031551" cy="30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6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예제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235300" y="5402209"/>
            <a:ext cx="1076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 </a:t>
            </a:r>
            <a:r>
              <a:rPr lang="ko-KR" altLang="en-US" sz="2000" b="1" i="1" dirty="0">
                <a:solidFill>
                  <a:schemeClr val="tx2"/>
                </a:solidFill>
              </a:rPr>
              <a:t>다중반복구조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반복문안에 반복문이 중첩되는 구조 </a:t>
            </a:r>
            <a:r>
              <a:rPr lang="en-US" altLang="ko-KR" sz="2000" b="1" i="1" dirty="0">
                <a:solidFill>
                  <a:schemeClr val="tx2"/>
                </a:solidFill>
              </a:rPr>
              <a:t>-&gt;</a:t>
            </a:r>
            <a:r>
              <a:rPr lang="ko-KR" altLang="en-US" sz="2000" b="1" i="1" dirty="0">
                <a:solidFill>
                  <a:schemeClr val="tx2"/>
                </a:solidFill>
              </a:rPr>
              <a:t> 첨자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반복문</a:t>
            </a:r>
            <a:r>
              <a:rPr lang="ko-KR" altLang="en-US" sz="2000" b="1" i="1" dirty="0">
                <a:solidFill>
                  <a:schemeClr val="tx2"/>
                </a:solidFill>
              </a:rPr>
              <a:t> 변수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에 따라 실행과 제어에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유의해야한다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구구단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B94877-BCFE-4C05-838B-A082CA43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0" y="996987"/>
            <a:ext cx="4105471" cy="4179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82AF5D-5D87-4E2E-F6FD-F948E478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71" y="996987"/>
            <a:ext cx="3836855" cy="41795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0D41C0-1D6B-C6F1-F38F-4300319A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626" y="993932"/>
            <a:ext cx="3740369" cy="41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예제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36116" y="5544206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첨자를 주고 받음에 따라 루프수행이 변동됨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다음의 다중반복구조를 분석하여 어떻게 수행되는지 이해하도록 함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D3659-5232-DCF4-FF5C-B0C8ED37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4921"/>
            <a:ext cx="8512742" cy="43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예제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95594" y="4661336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앞에서 수행한 </a:t>
            </a:r>
            <a:r>
              <a:rPr lang="en-US" altLang="ko-KR" sz="2000" b="1" i="1" dirty="0">
                <a:solidFill>
                  <a:schemeClr val="tx2"/>
                </a:solidFill>
              </a:rPr>
              <a:t>for</a:t>
            </a:r>
            <a:r>
              <a:rPr lang="ko-KR" altLang="en-US" sz="2000" b="1" i="1" dirty="0">
                <a:solidFill>
                  <a:schemeClr val="tx2"/>
                </a:solidFill>
              </a:rPr>
              <a:t>반복문을 </a:t>
            </a:r>
            <a:r>
              <a:rPr lang="en-US" altLang="ko-KR" sz="2000" b="1" i="1" dirty="0">
                <a:solidFill>
                  <a:schemeClr val="tx2"/>
                </a:solidFill>
              </a:rPr>
              <a:t>while True: </a:t>
            </a:r>
            <a:r>
              <a:rPr lang="ko-KR" altLang="en-US" sz="2000" b="1" i="1" dirty="0">
                <a:solidFill>
                  <a:schemeClr val="tx2"/>
                </a:solidFill>
              </a:rPr>
              <a:t>의 무한 반복문으로 고쳐서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74ED1-931E-F85C-5A64-9E270E5A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58615"/>
            <a:ext cx="7664508" cy="348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1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873967" y="4713888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72A34-6623-FEF9-F799-9442996B7A01}"/>
              </a:ext>
            </a:extLst>
          </p:cNvPr>
          <p:cNvSpPr txBox="1"/>
          <p:nvPr/>
        </p:nvSpPr>
        <p:spPr>
          <a:xfrm>
            <a:off x="496710" y="100459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심화실습 </a:t>
            </a:r>
            <a:r>
              <a:rPr lang="en-US" altLang="ko-KR" sz="2000" b="1" dirty="0">
                <a:solidFill>
                  <a:schemeClr val="tx2"/>
                </a:solidFill>
              </a:rPr>
              <a:t>1)</a:t>
            </a:r>
            <a:r>
              <a:rPr lang="ko-KR" altLang="en-US" sz="2000" b="1" dirty="0">
                <a:solidFill>
                  <a:schemeClr val="tx2"/>
                </a:solidFill>
              </a:rPr>
              <a:t> 다음 결과와 같이 달력을 인쇄할 것</a:t>
            </a:r>
            <a:r>
              <a:rPr lang="en-US" altLang="ko-KR" sz="2000" b="1" dirty="0">
                <a:solidFill>
                  <a:schemeClr val="tx2"/>
                </a:solidFill>
              </a:rPr>
              <a:t>(</a:t>
            </a:r>
            <a:r>
              <a:rPr lang="ko-KR" altLang="en-US" sz="2000" b="1" dirty="0">
                <a:solidFill>
                  <a:schemeClr val="tx2"/>
                </a:solidFill>
              </a:rPr>
              <a:t>윤달은 없는 것으로 가정</a:t>
            </a:r>
            <a:r>
              <a:rPr lang="en-US" altLang="ko-KR" sz="2000" b="1" dirty="0">
                <a:solidFill>
                  <a:schemeClr val="tx2"/>
                </a:solidFill>
              </a:rPr>
              <a:t>)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35FA70-666F-5D80-BF02-F0D52786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0" y="1546879"/>
            <a:ext cx="10766838" cy="31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1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BAD516-7144-4666-FF45-8F85C183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4" y="965729"/>
            <a:ext cx="11423192" cy="41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0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2, 3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29888-09CA-F5C4-5CEB-0AF3CE519049}"/>
              </a:ext>
            </a:extLst>
          </p:cNvPr>
          <p:cNvSpPr txBox="1"/>
          <p:nvPr/>
        </p:nvSpPr>
        <p:spPr>
          <a:xfrm>
            <a:off x="496710" y="100459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심화실습 </a:t>
            </a:r>
            <a:r>
              <a:rPr lang="en-US" altLang="ko-KR" sz="2000" b="1" dirty="0">
                <a:solidFill>
                  <a:schemeClr val="tx2"/>
                </a:solidFill>
              </a:rPr>
              <a:t>2)</a:t>
            </a:r>
            <a:r>
              <a:rPr lang="ko-KR" altLang="en-US" sz="2000" b="1" dirty="0">
                <a:solidFill>
                  <a:schemeClr val="tx2"/>
                </a:solidFill>
              </a:rPr>
              <a:t> 다음 결과와 같이 구구단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DED8E-4810-1F83-DD8F-690945542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"/>
          <a:stretch/>
        </p:blipFill>
        <p:spPr>
          <a:xfrm>
            <a:off x="614855" y="1467646"/>
            <a:ext cx="4393389" cy="50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</a:t>
            </a:r>
            <a:r>
              <a:rPr lang="en-US" altLang="ko-KR" sz="6000" b="1" dirty="0">
                <a:solidFill>
                  <a:schemeClr val="tx2"/>
                </a:solidFill>
              </a:rPr>
              <a:t>_1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3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2, 3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77532" y="6126129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5717D-0531-B826-3B0A-E0E8AF37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2" y="849104"/>
            <a:ext cx="7715130" cy="4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2, 3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29888-09CA-F5C4-5CEB-0AF3CE519049}"/>
              </a:ext>
            </a:extLst>
          </p:cNvPr>
          <p:cNvSpPr txBox="1"/>
          <p:nvPr/>
        </p:nvSpPr>
        <p:spPr>
          <a:xfrm>
            <a:off x="496710" y="1004597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심화실습 </a:t>
            </a:r>
            <a:r>
              <a:rPr lang="en-US" altLang="ko-KR" sz="2000" b="1" dirty="0">
                <a:solidFill>
                  <a:schemeClr val="tx2"/>
                </a:solidFill>
              </a:rPr>
              <a:t>3)</a:t>
            </a:r>
            <a:r>
              <a:rPr lang="ko-KR" altLang="en-US" sz="2000" b="1" dirty="0">
                <a:solidFill>
                  <a:schemeClr val="tx2"/>
                </a:solidFill>
              </a:rPr>
              <a:t> 다음 결과와 같이 구구단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15A08-7EE0-892F-120F-825A56A0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527437"/>
            <a:ext cx="6235197" cy="44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다중반복구조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>
                <a:solidFill>
                  <a:schemeClr val="tx2"/>
                </a:solidFill>
              </a:rPr>
              <a:t>심화실습</a:t>
            </a:r>
            <a:r>
              <a:rPr lang="en-US" altLang="ko-KR" sz="3200" b="1" dirty="0">
                <a:solidFill>
                  <a:schemeClr val="tx2"/>
                </a:solidFill>
              </a:rPr>
              <a:t>2, 3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834222" y="6044422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D5B0C-CCDB-0081-C909-13D59E3A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94730"/>
            <a:ext cx="10582702" cy="48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tx2"/>
                </a:solidFill>
              </a:rPr>
              <a:t>정리하기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3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80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정리하기 </a:t>
            </a:r>
            <a:r>
              <a:rPr lang="ko-KR" altLang="en-US" sz="3200" b="1" dirty="0" err="1">
                <a:solidFill>
                  <a:schemeClr val="tx2"/>
                </a:solidFill>
              </a:rPr>
              <a:t>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004312-B743-8CE1-C0E3-11BC4AE2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80"/>
          <a:stretch/>
        </p:blipFill>
        <p:spPr>
          <a:xfrm>
            <a:off x="561038" y="875130"/>
            <a:ext cx="6440011" cy="58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1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while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4172018"/>
            <a:ext cx="10766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i="1" dirty="0">
                <a:solidFill>
                  <a:schemeClr val="tx2"/>
                </a:solidFill>
              </a:rPr>
              <a:t>while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반복문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while </a:t>
            </a:r>
            <a:r>
              <a:rPr lang="ko-KR" altLang="en-US" sz="2000" b="1" i="1" dirty="0">
                <a:solidFill>
                  <a:schemeClr val="tx2"/>
                </a:solidFill>
              </a:rPr>
              <a:t>조건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명령블록 명령블록을 해당 조건이 만족할 때까지 실행 함</a:t>
            </a:r>
            <a:r>
              <a:rPr lang="en-US" altLang="ko-KR" sz="2000" b="1" i="1" dirty="0">
                <a:solidFill>
                  <a:schemeClr val="tx2"/>
                </a:solidFill>
              </a:rPr>
              <a:t>’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반복문을 누적하는 예제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가장 많이 사용하는 패턴임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1</a:t>
            </a:r>
            <a:r>
              <a:rPr lang="ko-KR" altLang="en-US" sz="2000" b="1" i="1" dirty="0">
                <a:solidFill>
                  <a:schemeClr val="tx2"/>
                </a:solidFill>
              </a:rPr>
              <a:t>부터 </a:t>
            </a:r>
            <a:r>
              <a:rPr lang="en-US" altLang="ko-KR" sz="2000" b="1" i="1" dirty="0">
                <a:solidFill>
                  <a:schemeClr val="tx2"/>
                </a:solidFill>
              </a:rPr>
              <a:t>100</a:t>
            </a:r>
            <a:r>
              <a:rPr lang="ko-KR" altLang="en-US" sz="2000" b="1" i="1" dirty="0">
                <a:solidFill>
                  <a:schemeClr val="tx2"/>
                </a:solidFill>
              </a:rPr>
              <a:t>까지의 숫자를 더하기</a:t>
            </a:r>
            <a:endParaRPr lang="en-US" altLang="ko-KR" sz="2000" b="1" i="1" dirty="0">
              <a:solidFill>
                <a:schemeClr val="tx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22364C-6B24-9193-AF5D-954672F6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84435"/>
            <a:ext cx="9718112" cy="31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2553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while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38752" y="5255526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세</a:t>
            </a:r>
            <a:r>
              <a:rPr lang="en-US" altLang="ko-KR" sz="2000" b="1" i="1" dirty="0">
                <a:solidFill>
                  <a:schemeClr val="tx2"/>
                </a:solidFill>
              </a:rPr>
              <a:t> </a:t>
            </a:r>
            <a:r>
              <a:rPr lang="ko-KR" altLang="en-US" sz="2000" b="1" i="1" dirty="0">
                <a:solidFill>
                  <a:schemeClr val="tx2"/>
                </a:solidFill>
              </a:rPr>
              <a:t>경우는 수행 방법이 다르며 완전히 이해하고 프로그래밍 하여야 함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카운터 증가 후 누적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>
                <a:solidFill>
                  <a:schemeClr val="tx2"/>
                </a:solidFill>
              </a:rPr>
              <a:t>누적 후 카운터 증가</a:t>
            </a:r>
            <a:r>
              <a:rPr lang="en-US" altLang="ko-KR" sz="2000" b="1" i="1" dirty="0">
                <a:solidFill>
                  <a:schemeClr val="tx2"/>
                </a:solidFill>
              </a:rPr>
              <a:t>, while</a:t>
            </a:r>
            <a:r>
              <a:rPr lang="ko-KR" altLang="en-US" sz="2000" b="1" i="1" dirty="0">
                <a:solidFill>
                  <a:schemeClr val="tx2"/>
                </a:solidFill>
              </a:rPr>
              <a:t>문 조건의 비교순서에 유의할 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C5243-5733-D26E-A8E1-208EB384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" y="894588"/>
            <a:ext cx="9154853" cy="42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for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57640" y="4082959"/>
            <a:ext cx="1076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i="1" dirty="0">
                <a:solidFill>
                  <a:schemeClr val="tx2"/>
                </a:solidFill>
              </a:rPr>
              <a:t>for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반복문</a:t>
            </a:r>
            <a:r>
              <a:rPr lang="en-US" altLang="ko-KR" sz="2000" b="1" i="1" dirty="0">
                <a:solidFill>
                  <a:schemeClr val="tx2"/>
                </a:solidFill>
              </a:rPr>
              <a:t>:</a:t>
            </a:r>
            <a:r>
              <a:rPr lang="ko-KR" altLang="en-US" sz="2000" b="1" i="1" dirty="0">
                <a:solidFill>
                  <a:schemeClr val="tx2"/>
                </a:solidFill>
              </a:rPr>
              <a:t> 명령블록에 대하여 컬렉션을 하나씩 대입하여 실행함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a</a:t>
            </a:r>
            <a:r>
              <a:rPr lang="ko-KR" altLang="en-US" sz="2000" b="1" i="1" dirty="0">
                <a:solidFill>
                  <a:schemeClr val="tx2"/>
                </a:solidFill>
              </a:rPr>
              <a:t>는 컬렉션 </a:t>
            </a:r>
            <a:r>
              <a:rPr lang="en-US" altLang="ko-KR" sz="2000" b="1" i="1" dirty="0">
                <a:solidFill>
                  <a:schemeClr val="tx2"/>
                </a:solidFill>
              </a:rPr>
              <a:t>["1",2,"3",55]</a:t>
            </a:r>
            <a:r>
              <a:rPr lang="ko-KR" altLang="en-US" sz="2000" b="1" i="1" dirty="0">
                <a:solidFill>
                  <a:schemeClr val="tx2"/>
                </a:solidFill>
              </a:rPr>
              <a:t>을 하나씩 가지고 </a:t>
            </a:r>
            <a:r>
              <a:rPr lang="en-US" altLang="ko-KR" sz="2000" b="1" i="1" dirty="0">
                <a:solidFill>
                  <a:schemeClr val="tx2"/>
                </a:solidFill>
              </a:rPr>
              <a:t>for</a:t>
            </a:r>
            <a:r>
              <a:rPr lang="ko-KR" altLang="en-US" sz="2000" b="1" i="1" dirty="0">
                <a:solidFill>
                  <a:schemeClr val="tx2"/>
                </a:solidFill>
              </a:rPr>
              <a:t>루프를 수행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컬렉션 값을 다 수행하면 반복블록을 탈출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총 </a:t>
            </a:r>
            <a:r>
              <a:rPr lang="en-US" altLang="ko-KR" sz="2000" b="1" i="1" dirty="0">
                <a:solidFill>
                  <a:schemeClr val="tx2"/>
                </a:solidFill>
              </a:rPr>
              <a:t>4</a:t>
            </a:r>
            <a:r>
              <a:rPr lang="ko-KR" altLang="en-US" sz="2000" b="1" i="1" dirty="0">
                <a:solidFill>
                  <a:schemeClr val="tx2"/>
                </a:solidFill>
              </a:rPr>
              <a:t>회 실행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68B2E8-6786-981D-4CB9-5F37C0FE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0" y="1112545"/>
            <a:ext cx="11383198" cy="27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for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3641466"/>
            <a:ext cx="10766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range()</a:t>
            </a:r>
            <a:r>
              <a:rPr lang="ko-KR" altLang="en-US" sz="2000" b="1" i="1" dirty="0">
                <a:solidFill>
                  <a:schemeClr val="tx2"/>
                </a:solidFill>
              </a:rPr>
              <a:t>를 사용하여 순차적으로 증가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감소</a:t>
            </a:r>
            <a:r>
              <a:rPr lang="en-US" altLang="ko-KR" sz="2000" b="1" i="1" dirty="0">
                <a:solidFill>
                  <a:schemeClr val="tx2"/>
                </a:solidFill>
              </a:rPr>
              <a:t>)</a:t>
            </a:r>
            <a:r>
              <a:rPr lang="ko-KR" altLang="en-US" sz="2000" b="1" i="1" dirty="0">
                <a:solidFill>
                  <a:schemeClr val="tx2"/>
                </a:solidFill>
              </a:rPr>
              <a:t>하는 반복문을 수행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range(</a:t>
            </a:r>
            <a:r>
              <a:rPr lang="ko-KR" altLang="en-US" sz="2000" b="1" i="1" dirty="0">
                <a:solidFill>
                  <a:schemeClr val="tx2"/>
                </a:solidFill>
              </a:rPr>
              <a:t>시작</a:t>
            </a:r>
            <a:r>
              <a:rPr lang="en-US" altLang="ko-KR" sz="2000" b="1" i="1" dirty="0">
                <a:solidFill>
                  <a:schemeClr val="tx2"/>
                </a:solidFill>
              </a:rPr>
              <a:t>,</a:t>
            </a:r>
            <a:r>
              <a:rPr lang="ko-KR" altLang="en-US" sz="2000" b="1" i="1" dirty="0">
                <a:solidFill>
                  <a:schemeClr val="tx2"/>
                </a:solidFill>
              </a:rPr>
              <a:t>끝</a:t>
            </a:r>
            <a:r>
              <a:rPr lang="en-US" altLang="ko-KR" sz="2000" b="1" i="1" dirty="0">
                <a:solidFill>
                  <a:schemeClr val="tx2"/>
                </a:solidFill>
              </a:rPr>
              <a:t>,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증가폭</a:t>
            </a:r>
            <a:r>
              <a:rPr lang="en-US" altLang="ko-KR" sz="2000" b="1" i="1" dirty="0">
                <a:solidFill>
                  <a:schemeClr val="tx2"/>
                </a:solidFill>
              </a:rPr>
              <a:t>)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시작과 증가폭은 각각 생략할 수 있음 </a:t>
            </a:r>
            <a:r>
              <a:rPr lang="en-US" altLang="ko-KR" sz="2000" b="1" i="1" dirty="0">
                <a:solidFill>
                  <a:schemeClr val="tx2"/>
                </a:solidFill>
              </a:rPr>
              <a:t>-&gt; </a:t>
            </a:r>
            <a:r>
              <a:rPr lang="ko-KR" altLang="en-US" sz="2000" b="1" i="1" dirty="0">
                <a:solidFill>
                  <a:schemeClr val="tx2"/>
                </a:solidFill>
              </a:rPr>
              <a:t>기본값 </a:t>
            </a:r>
            <a:r>
              <a:rPr lang="en-US" altLang="ko-KR" sz="2000" b="1" i="1" dirty="0">
                <a:solidFill>
                  <a:schemeClr val="tx2"/>
                </a:solidFill>
              </a:rPr>
              <a:t>: </a:t>
            </a:r>
            <a:r>
              <a:rPr lang="ko-KR" altLang="en-US" sz="2000" b="1" i="1" dirty="0">
                <a:solidFill>
                  <a:schemeClr val="tx2"/>
                </a:solidFill>
              </a:rPr>
              <a:t>시작</a:t>
            </a:r>
            <a:r>
              <a:rPr lang="en-US" altLang="ko-KR" sz="2000" b="1" i="1" dirty="0">
                <a:solidFill>
                  <a:schemeClr val="tx2"/>
                </a:solidFill>
              </a:rPr>
              <a:t>=0, </a:t>
            </a:r>
            <a:r>
              <a:rPr lang="ko-KR" altLang="en-US" sz="2000" b="1" i="1" dirty="0" err="1">
                <a:solidFill>
                  <a:schemeClr val="tx2"/>
                </a:solidFill>
              </a:rPr>
              <a:t>증가폭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>
                <a:solidFill>
                  <a:schemeClr val="tx2"/>
                </a:solidFill>
              </a:rPr>
              <a:t>range(1,10,1) -&gt; 1,2,3,..,9</a:t>
            </a:r>
            <a:r>
              <a:rPr lang="ko-KR" altLang="en-US" sz="2000" b="1" i="1" dirty="0">
                <a:solidFill>
                  <a:schemeClr val="tx2"/>
                </a:solidFill>
              </a:rPr>
              <a:t>까지 </a:t>
            </a:r>
            <a:r>
              <a:rPr lang="en-US" altLang="ko-KR" sz="2000" b="1" i="1" dirty="0">
                <a:solidFill>
                  <a:schemeClr val="tx2"/>
                </a:solidFill>
              </a:rPr>
              <a:t>9</a:t>
            </a:r>
            <a:r>
              <a:rPr lang="ko-KR" altLang="en-US" sz="2000" b="1" i="1" dirty="0">
                <a:solidFill>
                  <a:schemeClr val="tx2"/>
                </a:solidFill>
              </a:rPr>
              <a:t>번 실행함에 주의할 것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C5D81A-E4C5-AB3F-DCF7-5D8C412A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3" y="1068373"/>
            <a:ext cx="11251145" cy="2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8732" y="18661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for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32C039-4B9D-6E75-0BFC-B3CAE4E9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1" y="942392"/>
            <a:ext cx="11165634" cy="23380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A6C641-4EF2-D22B-F515-A21C1DDA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1" y="3485711"/>
            <a:ext cx="11208042" cy="23679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72C915-21F6-080E-ED43-4673E1DCA36D}"/>
              </a:ext>
            </a:extLst>
          </p:cNvPr>
          <p:cNvSpPr txBox="1"/>
          <p:nvPr/>
        </p:nvSpPr>
        <p:spPr>
          <a:xfrm>
            <a:off x="474451" y="6058981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range </a:t>
            </a:r>
            <a:r>
              <a:rPr lang="ko-KR" altLang="en-US" sz="2000" b="1" i="1" dirty="0">
                <a:solidFill>
                  <a:schemeClr val="tx2"/>
                </a:solidFill>
              </a:rPr>
              <a:t>사용 사례</a:t>
            </a:r>
          </a:p>
        </p:txBody>
      </p:sp>
    </p:spTree>
    <p:extLst>
      <p:ext uri="{BB962C8B-B14F-4D97-AF65-F5344CB8AC3E}">
        <p14:creationId xmlns:p14="http://schemas.microsoft.com/office/powerpoint/2010/main" val="69905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- for </a:t>
            </a:r>
            <a:r>
              <a:rPr lang="ko-KR" altLang="en-US" sz="3200" b="1" dirty="0" err="1">
                <a:solidFill>
                  <a:schemeClr val="tx2"/>
                </a:solidFill>
              </a:rPr>
              <a:t>반복문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65C79-2B2D-B860-2A56-5D1AA919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85445"/>
            <a:ext cx="10832985" cy="3675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BA38F-D75D-3283-F7C2-8023617124F8}"/>
              </a:ext>
            </a:extLst>
          </p:cNvPr>
          <p:cNvSpPr txBox="1"/>
          <p:nvPr/>
        </p:nvSpPr>
        <p:spPr>
          <a:xfrm>
            <a:off x="436116" y="5077194"/>
            <a:ext cx="10766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range </a:t>
            </a:r>
            <a:r>
              <a:rPr lang="ko-KR" altLang="en-US" sz="2000" b="1" i="1" dirty="0">
                <a:solidFill>
                  <a:schemeClr val="tx2"/>
                </a:solidFill>
              </a:rPr>
              <a:t>사용 사례</a:t>
            </a:r>
          </a:p>
        </p:txBody>
      </p:sp>
    </p:spTree>
    <p:extLst>
      <p:ext uri="{BB962C8B-B14F-4D97-AF65-F5344CB8AC3E}">
        <p14:creationId xmlns:p14="http://schemas.microsoft.com/office/powerpoint/2010/main" val="29088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9679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</a:t>
            </a:r>
            <a:r>
              <a:rPr lang="en-US" altLang="ko-KR" sz="3200" b="1" dirty="0">
                <a:solidFill>
                  <a:schemeClr val="tx2"/>
                </a:solidFill>
              </a:rPr>
              <a:t>– </a:t>
            </a:r>
            <a:r>
              <a:rPr lang="ko-KR" altLang="en-US" sz="3200" b="1" dirty="0" err="1">
                <a:solidFill>
                  <a:schemeClr val="tx2"/>
                </a:solidFill>
              </a:rPr>
              <a:t>제어문</a:t>
            </a:r>
            <a:r>
              <a:rPr lang="ko-KR" altLang="en-US" sz="3200" b="1" dirty="0">
                <a:solidFill>
                  <a:schemeClr val="tx2"/>
                </a:solidFill>
              </a:rPr>
              <a:t> 예제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6" y="3738853"/>
            <a:ext cx="1076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 </a:t>
            </a:r>
            <a:r>
              <a:rPr lang="ko-KR" altLang="en-US" sz="2000" b="1" i="1" dirty="0">
                <a:solidFill>
                  <a:schemeClr val="tx2"/>
                </a:solidFill>
              </a:rPr>
              <a:t>제어문장을 사용하는 경우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i="1" dirty="0">
                <a:solidFill>
                  <a:schemeClr val="tx2"/>
                </a:solidFill>
              </a:rPr>
              <a:t>반복문에서 루프를 탈출하는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24A741-8F93-CBC1-6B38-BEA445BA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167666"/>
            <a:ext cx="10558191" cy="21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2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416</Words>
  <Application>Microsoft Office PowerPoint</Application>
  <PresentationFormat>와이드스크린</PresentationFormat>
  <Paragraphs>60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53</cp:revision>
  <dcterms:created xsi:type="dcterms:W3CDTF">2020-08-12T09:08:44Z</dcterms:created>
  <dcterms:modified xsi:type="dcterms:W3CDTF">2023-05-04T14:15:33Z</dcterms:modified>
</cp:coreProperties>
</file>